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Baskervville" panose="020B0604020202020204" charset="0"/>
      <p:regular r:id="rId17"/>
    </p:embeddedFont>
    <p:embeddedFont>
      <p:font typeface="Poppins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34" d="100"/>
          <a:sy n="134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75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-9-6.svg"/><Relationship Id="rId5" Type="http://schemas.openxmlformats.org/officeDocument/2006/relationships/image" Target="../media/image-9-4.svg"/><Relationship Id="rId4" Type="http://schemas.openxmlformats.org/officeDocument/2006/relationships/image" Target="../media/image-9-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5705" y="2039020"/>
            <a:ext cx="4623420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Василий II Тёмный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405705" y="2733601"/>
            <a:ext cx="4903589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Князь, прошедший сквозь тьму — правитель, переживший ослепление, войну и плен, чтобы передать Руси единое государство.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5705" y="836116"/>
            <a:ext cx="4903589" cy="10414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Наследство Великого князя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579537" y="2181820"/>
            <a:ext cx="4729758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Несмотря на личные трагедии и ослепление, Василий II передал сыну Ивану III сильное и единое княжество — подготовив почву для будущего величия России.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05705" y="2051447"/>
            <a:ext cx="14288" cy="631627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6" name="Shape 3"/>
          <p:cNvSpPr/>
          <p:nvPr/>
        </p:nvSpPr>
        <p:spPr>
          <a:xfrm>
            <a:off x="405705" y="2813447"/>
            <a:ext cx="4903589" cy="1493937"/>
          </a:xfrm>
          <a:prstGeom prst="roundRect">
            <a:avLst>
              <a:gd name="adj" fmla="val 11640"/>
            </a:avLst>
          </a:prstGeom>
          <a:solidFill>
            <a:srgbClr val="ECDFE3"/>
          </a:solidFill>
          <a:ln/>
        </p:spPr>
      </p:sp>
      <p:sp>
        <p:nvSpPr>
          <p:cNvPr id="7" name="Shape 4"/>
          <p:cNvSpPr/>
          <p:nvPr/>
        </p:nvSpPr>
        <p:spPr>
          <a:xfrm>
            <a:off x="405705" y="2813447"/>
            <a:ext cx="2451795" cy="746968"/>
          </a:xfrm>
          <a:prstGeom prst="roundRect">
            <a:avLst>
              <a:gd name="adj" fmla="val 23280"/>
            </a:avLst>
          </a:prstGeom>
          <a:solidFill>
            <a:srgbClr val="ECDFE3"/>
          </a:solidFill>
          <a:ln/>
        </p:spPr>
      </p:sp>
      <p:sp>
        <p:nvSpPr>
          <p:cNvPr id="8" name="Text 5"/>
          <p:cNvSpPr/>
          <p:nvPr/>
        </p:nvSpPr>
        <p:spPr>
          <a:xfrm>
            <a:off x="521568" y="2929310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Пережил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21568" y="3259113"/>
            <a:ext cx="2220069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Войну, плен, ослепление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2857500" y="2813447"/>
            <a:ext cx="2451795" cy="746968"/>
          </a:xfrm>
          <a:prstGeom prst="rect">
            <a:avLst/>
          </a:prstGeom>
          <a:solidFill>
            <a:srgbClr val="ECDFE3"/>
          </a:solidFill>
          <a:ln/>
        </p:spPr>
      </p:sp>
      <p:sp>
        <p:nvSpPr>
          <p:cNvPr id="11" name="Shape 8"/>
          <p:cNvSpPr/>
          <p:nvPr/>
        </p:nvSpPr>
        <p:spPr>
          <a:xfrm>
            <a:off x="2857500" y="2813447"/>
            <a:ext cx="14288" cy="746968"/>
          </a:xfrm>
          <a:prstGeom prst="roundRect">
            <a:avLst>
              <a:gd name="adj" fmla="val 1217073"/>
            </a:avLst>
          </a:prstGeom>
          <a:solidFill>
            <a:srgbClr val="D2C5C9"/>
          </a:solidFill>
          <a:ln/>
        </p:spPr>
      </p:sp>
      <p:sp>
        <p:nvSpPr>
          <p:cNvPr id="12" name="Text 9"/>
          <p:cNvSpPr/>
          <p:nvPr/>
        </p:nvSpPr>
        <p:spPr>
          <a:xfrm>
            <a:off x="2973363" y="2929310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Отстоял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2973363" y="3259113"/>
            <a:ext cx="2220069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Единовластие Москвы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405705" y="3560415"/>
            <a:ext cx="4903589" cy="746968"/>
          </a:xfrm>
          <a:prstGeom prst="rect">
            <a:avLst/>
          </a:prstGeom>
          <a:solidFill>
            <a:srgbClr val="ECDFE3"/>
          </a:solidFill>
          <a:ln/>
        </p:spPr>
      </p:sp>
      <p:sp>
        <p:nvSpPr>
          <p:cNvPr id="15" name="Shape 12"/>
          <p:cNvSpPr/>
          <p:nvPr/>
        </p:nvSpPr>
        <p:spPr>
          <a:xfrm>
            <a:off x="405705" y="3560415"/>
            <a:ext cx="4903589" cy="14288"/>
          </a:xfrm>
          <a:prstGeom prst="roundRect">
            <a:avLst>
              <a:gd name="adj" fmla="val 1217073"/>
            </a:avLst>
          </a:prstGeom>
          <a:solidFill>
            <a:srgbClr val="D2C5C9"/>
          </a:solidFill>
          <a:ln/>
        </p:spPr>
      </p:sp>
      <p:sp>
        <p:nvSpPr>
          <p:cNvPr id="16" name="Text 13"/>
          <p:cNvSpPr/>
          <p:nvPr/>
        </p:nvSpPr>
        <p:spPr>
          <a:xfrm>
            <a:off x="521568" y="3676278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Передал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521568" y="4006081"/>
            <a:ext cx="4671864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Ивану III — сильное государство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05" y="493737"/>
            <a:ext cx="3412108" cy="415602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10424" y="1224930"/>
            <a:ext cx="998934" cy="217810"/>
          </a:xfrm>
          <a:prstGeom prst="roundRect">
            <a:avLst>
              <a:gd name="adj" fmla="val 63870"/>
            </a:avLst>
          </a:prstGeom>
          <a:solidFill>
            <a:srgbClr val="ECDFE3"/>
          </a:solidFill>
          <a:ln/>
        </p:spPr>
      </p:sp>
      <p:sp>
        <p:nvSpPr>
          <p:cNvPr id="4" name="Text 1"/>
          <p:cNvSpPr/>
          <p:nvPr/>
        </p:nvSpPr>
        <p:spPr>
          <a:xfrm>
            <a:off x="6079927" y="1259681"/>
            <a:ext cx="1317129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ИМЯ И ПРОЗВИЩЕ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6010424" y="1489100"/>
            <a:ext cx="2732559" cy="10414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Василий II Васильевич</a:t>
            </a:r>
            <a:endParaRPr lang="en-US" sz="3250" dirty="0"/>
          </a:p>
        </p:txBody>
      </p:sp>
      <p:sp>
        <p:nvSpPr>
          <p:cNvPr id="6" name="Text 3"/>
          <p:cNvSpPr/>
          <p:nvPr/>
        </p:nvSpPr>
        <p:spPr>
          <a:xfrm>
            <a:off x="6010424" y="2646462"/>
            <a:ext cx="2732559" cy="1298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Полное имя — </a:t>
            </a:r>
            <a:r>
              <a:rPr lang="en-US" sz="9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Василий II Васильевич Московский</a:t>
            </a: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 Прозвище </a:t>
            </a:r>
            <a:r>
              <a:rPr lang="en-US" sz="9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«Тёмный»</a:t>
            </a: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он получил после трагического события 1446 года: по приказу Дмитрия Шемяки князя насильственно ослепили раскалённым оловом. Это прозвище стало символом его страданий и стойкости.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05705" y="1286694"/>
            <a:ext cx="785143" cy="227335"/>
          </a:xfrm>
          <a:prstGeom prst="roundRect">
            <a:avLst>
              <a:gd name="adj" fmla="val 61194"/>
            </a:avLst>
          </a:prstGeom>
          <a:noFill/>
          <a:ln w="4763">
            <a:solidFill>
              <a:srgbClr val="C7A2AC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79971" y="1326207"/>
            <a:ext cx="1093812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C7A2A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ХРОНОЛОГИЯ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405705" y="1560388"/>
            <a:ext cx="5600477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Даты правления и жизни</a:t>
            </a:r>
            <a:endParaRPr lang="en-US" sz="3250" dirty="0"/>
          </a:p>
        </p:txBody>
      </p:sp>
      <p:sp>
        <p:nvSpPr>
          <p:cNvPr id="5" name="Text 3"/>
          <p:cNvSpPr/>
          <p:nvPr/>
        </p:nvSpPr>
        <p:spPr>
          <a:xfrm>
            <a:off x="405705" y="2312863"/>
            <a:ext cx="2680915" cy="382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1415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704627" y="284023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Год рождения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05705" y="3170039"/>
            <a:ext cx="2680915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10 марта 1415 года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3231505" y="2312863"/>
            <a:ext cx="2680915" cy="382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37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3530426" y="284023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Лет правил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3231505" y="3170039"/>
            <a:ext cx="2680915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1425–1462, с перерывами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6057305" y="2312863"/>
            <a:ext cx="2680990" cy="382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1462</a:t>
            </a:r>
            <a:endParaRPr lang="en-US" sz="3000" dirty="0"/>
          </a:p>
        </p:txBody>
      </p:sp>
      <p:sp>
        <p:nvSpPr>
          <p:cNvPr id="12" name="Text 10"/>
          <p:cNvSpPr/>
          <p:nvPr/>
        </p:nvSpPr>
        <p:spPr>
          <a:xfrm>
            <a:off x="6356226" y="284023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Год смерти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057305" y="3170039"/>
            <a:ext cx="2680990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27 марта 1462 года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405705" y="3485852"/>
            <a:ext cx="8332589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Правление Василия II пришлось на один из самых turbulent периодов русской истории — эпоху феодальной войны, когда власть неоднократно оспаривалась родственниками.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171700" cy="168592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75343" y="316296"/>
            <a:ext cx="972220" cy="217810"/>
          </a:xfrm>
          <a:prstGeom prst="roundRect">
            <a:avLst>
              <a:gd name="adj" fmla="val 63870"/>
            </a:avLst>
          </a:prstGeom>
          <a:solidFill>
            <a:srgbClr val="ECDFE3"/>
          </a:solidFill>
          <a:ln/>
        </p:spPr>
      </p:sp>
      <p:sp>
        <p:nvSpPr>
          <p:cNvPr id="4" name="Text 1"/>
          <p:cNvSpPr/>
          <p:nvPr/>
        </p:nvSpPr>
        <p:spPr>
          <a:xfrm>
            <a:off x="5136170" y="345613"/>
            <a:ext cx="1290414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ПРОИСХОЖДЕНИЕ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114874" y="-132682"/>
            <a:ext cx="4623420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Семья и корни</a:t>
            </a:r>
            <a:endParaRPr lang="en-US" sz="3250" dirty="0"/>
          </a:p>
        </p:txBody>
      </p:sp>
      <p:sp>
        <p:nvSpPr>
          <p:cNvPr id="6" name="Shape 3"/>
          <p:cNvSpPr/>
          <p:nvPr/>
        </p:nvSpPr>
        <p:spPr>
          <a:xfrm>
            <a:off x="2171700" y="1960809"/>
            <a:ext cx="2393826" cy="1117848"/>
          </a:xfrm>
          <a:prstGeom prst="roundRect">
            <a:avLst>
              <a:gd name="adj" fmla="val 15556"/>
            </a:avLst>
          </a:prstGeom>
          <a:solidFill>
            <a:srgbClr val="ECDFE3"/>
          </a:solidFill>
          <a:ln/>
        </p:spPr>
      </p:sp>
      <p:sp>
        <p:nvSpPr>
          <p:cNvPr id="7" name="Text 4"/>
          <p:cNvSpPr/>
          <p:nvPr/>
        </p:nvSpPr>
        <p:spPr>
          <a:xfrm>
            <a:off x="2862187" y="2050702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Отец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403499" y="2416669"/>
            <a:ext cx="2162101" cy="556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Великий князь </a:t>
            </a:r>
            <a:r>
              <a:rPr lang="en-US" sz="9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Василий I Дмитриевич</a:t>
            </a: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— правитель Московского княжества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2171700" y="388068"/>
            <a:ext cx="2393900" cy="1117848"/>
          </a:xfrm>
          <a:prstGeom prst="roundRect">
            <a:avLst>
              <a:gd name="adj" fmla="val 15556"/>
            </a:avLst>
          </a:prstGeom>
          <a:solidFill>
            <a:srgbClr val="ECDFE3"/>
          </a:solidFill>
          <a:ln/>
        </p:spPr>
      </p:sp>
      <p:sp>
        <p:nvSpPr>
          <p:cNvPr id="10" name="Text 7"/>
          <p:cNvSpPr/>
          <p:nvPr/>
        </p:nvSpPr>
        <p:spPr>
          <a:xfrm>
            <a:off x="2892270" y="503931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Мать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2403425" y="842961"/>
            <a:ext cx="2162175" cy="556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Софья Витовтовна</a:t>
            </a: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— дочь могущественного литовского князя Витовта</a:t>
            </a:r>
            <a:endParaRPr lang="en-US" sz="900" dirty="0"/>
          </a:p>
        </p:txBody>
      </p:sp>
      <p:sp>
        <p:nvSpPr>
          <p:cNvPr id="12" name="Shape 9"/>
          <p:cNvSpPr/>
          <p:nvPr/>
        </p:nvSpPr>
        <p:spPr>
          <a:xfrm>
            <a:off x="2055911" y="3780311"/>
            <a:ext cx="4903589" cy="746968"/>
          </a:xfrm>
          <a:prstGeom prst="roundRect">
            <a:avLst>
              <a:gd name="adj" fmla="val 23280"/>
            </a:avLst>
          </a:prstGeom>
          <a:solidFill>
            <a:srgbClr val="ECDFE3"/>
          </a:solidFill>
          <a:ln/>
        </p:spPr>
      </p:sp>
      <p:sp>
        <p:nvSpPr>
          <p:cNvPr id="13" name="Text 10"/>
          <p:cNvSpPr/>
          <p:nvPr/>
        </p:nvSpPr>
        <p:spPr>
          <a:xfrm>
            <a:off x="3524063" y="3752889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Дед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2514675" y="4084794"/>
            <a:ext cx="4671864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Дмитрий Донской</a:t>
            </a: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— герой Куликовской битвы, легендарный предок</a:t>
            </a:r>
            <a:endParaRPr lang="en-US" sz="9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5924"/>
            <a:ext cx="2171700" cy="17930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79007"/>
            <a:ext cx="2457448" cy="16918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05705" y="807765"/>
            <a:ext cx="542106" cy="217810"/>
          </a:xfrm>
          <a:prstGeom prst="roundRect">
            <a:avLst>
              <a:gd name="adj" fmla="val 63870"/>
            </a:avLst>
          </a:prstGeom>
          <a:solidFill>
            <a:srgbClr val="ECDFE3"/>
          </a:solidFill>
          <a:ln/>
        </p:spPr>
      </p:sp>
      <p:sp>
        <p:nvSpPr>
          <p:cNvPr id="3" name="Text 1"/>
          <p:cNvSpPr/>
          <p:nvPr/>
        </p:nvSpPr>
        <p:spPr>
          <a:xfrm>
            <a:off x="475208" y="842516"/>
            <a:ext cx="860301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СУПРУГА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405705" y="1071935"/>
            <a:ext cx="2732559" cy="10414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Мария Ярославна</a:t>
            </a:r>
            <a:endParaRPr lang="en-US" sz="3250" dirty="0"/>
          </a:p>
        </p:txBody>
      </p:sp>
      <p:sp>
        <p:nvSpPr>
          <p:cNvPr id="5" name="Text 3"/>
          <p:cNvSpPr/>
          <p:nvPr/>
        </p:nvSpPr>
        <p:spPr>
          <a:xfrm>
            <a:off x="405705" y="2229296"/>
            <a:ext cx="2732559" cy="11126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Василий II был женат </a:t>
            </a:r>
            <a:r>
              <a:rPr lang="en-US" sz="9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единожды</a:t>
            </a: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 Его супругой стала </a:t>
            </a:r>
            <a:r>
              <a:rPr lang="en-US" sz="9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Мария Ярославна</a:t>
            </a: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— дочь удельного князя Ярослава Боровского. Брак был заключён в </a:t>
            </a:r>
            <a:r>
              <a:rPr lang="en-US" sz="9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1433 году</a:t>
            </a: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и оказался прочным союзом: Мария оставалась верной спутницей князя даже в годы войны и испытаний.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05705" y="3472309"/>
            <a:ext cx="2732559" cy="863352"/>
          </a:xfrm>
          <a:prstGeom prst="roundRect">
            <a:avLst>
              <a:gd name="adj" fmla="val 20142"/>
            </a:avLst>
          </a:prstGeom>
          <a:solidFill>
            <a:srgbClr val="E2CFD4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68" y="3644280"/>
            <a:ext cx="144884" cy="11586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82315" y="3617119"/>
            <a:ext cx="2240087" cy="556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Мария Ярославна разделила с мужем тяготы феодальной войны и поддерживала его в годы ослепления.</a:t>
            </a:r>
            <a:endParaRPr lang="en-US" sz="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800" y="493737"/>
            <a:ext cx="3428777" cy="4156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55699" y="160286"/>
            <a:ext cx="779934" cy="227335"/>
          </a:xfrm>
          <a:prstGeom prst="roundRect">
            <a:avLst>
              <a:gd name="adj" fmla="val 61194"/>
            </a:avLst>
          </a:prstGeom>
          <a:noFill/>
          <a:ln w="4763">
            <a:solidFill>
              <a:srgbClr val="C7A2AC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79971" y="199801"/>
            <a:ext cx="1088603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C7A2A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НАСЛЕДНИКИ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1355824" y="26863"/>
            <a:ext cx="4623420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Дети Василия II</a:t>
            </a:r>
            <a:endParaRPr lang="en-US" sz="3250" dirty="0"/>
          </a:p>
        </p:txBody>
      </p:sp>
      <p:sp>
        <p:nvSpPr>
          <p:cNvPr id="5" name="Text 3"/>
          <p:cNvSpPr/>
          <p:nvPr/>
        </p:nvSpPr>
        <p:spPr>
          <a:xfrm>
            <a:off x="144883" y="644239"/>
            <a:ext cx="8738295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У Василия II и Марии Ярославны было многочисленное потомство — </a:t>
            </a:r>
            <a:r>
              <a:rPr lang="en-US" sz="9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восемь сыновей и одна дочь</a:t>
            </a: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77092" y="887369"/>
            <a:ext cx="4108326" cy="775543"/>
          </a:xfrm>
          <a:prstGeom prst="roundRect">
            <a:avLst>
              <a:gd name="adj" fmla="val 22422"/>
            </a:avLst>
          </a:prstGeom>
          <a:solidFill>
            <a:srgbClr val="FFFFFF"/>
          </a:solidFill>
          <a:ln w="14288">
            <a:solidFill>
              <a:srgbClr val="D2C5C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45666" y="920390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Иван III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37392" y="1230195"/>
            <a:ext cx="3848026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Старший сын, будущий великий князь — «Государь всея Руси»</a:t>
            </a:r>
            <a:endParaRPr lang="en-US" sz="900" dirty="0"/>
          </a:p>
        </p:txBody>
      </p:sp>
      <p:sp>
        <p:nvSpPr>
          <p:cNvPr id="9" name="Shape 7"/>
          <p:cNvSpPr/>
          <p:nvPr/>
        </p:nvSpPr>
        <p:spPr>
          <a:xfrm>
            <a:off x="4579888" y="901860"/>
            <a:ext cx="4108400" cy="775543"/>
          </a:xfrm>
          <a:prstGeom prst="roundRect">
            <a:avLst>
              <a:gd name="adj" fmla="val 22422"/>
            </a:avLst>
          </a:prstGeom>
          <a:solidFill>
            <a:srgbClr val="FFFFFF"/>
          </a:solidFill>
          <a:ln w="14288">
            <a:solidFill>
              <a:srgbClr val="D2C5C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853992" y="945542"/>
            <a:ext cx="344574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Юрий Большой и Юрий Молодой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890194" y="1275140"/>
            <a:ext cx="3848100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Второй и третий сыновья, получившие уделы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5705" y="3271689"/>
            <a:ext cx="4108326" cy="775543"/>
          </a:xfrm>
          <a:prstGeom prst="roundRect">
            <a:avLst>
              <a:gd name="adj" fmla="val 22422"/>
            </a:avLst>
          </a:prstGeom>
          <a:solidFill>
            <a:srgbClr val="FFFFFF"/>
          </a:solidFill>
          <a:ln w="14288">
            <a:solidFill>
              <a:srgbClr val="D2C5C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535856" y="3401839"/>
            <a:ext cx="3812158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Андрей Большой и Андрей Меньшой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35856" y="3731642"/>
            <a:ext cx="3848026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Четвёртый и пятый сыновья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4629894" y="3271689"/>
            <a:ext cx="4108400" cy="775543"/>
          </a:xfrm>
          <a:prstGeom prst="roundRect">
            <a:avLst>
              <a:gd name="adj" fmla="val 22422"/>
            </a:avLst>
          </a:prstGeom>
          <a:solidFill>
            <a:srgbClr val="FFFFFF"/>
          </a:solidFill>
          <a:ln w="14288">
            <a:solidFill>
              <a:srgbClr val="D2C5C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760044" y="3401839"/>
            <a:ext cx="316133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Семён, Борис, Дмитрий и Анна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4760044" y="3731642"/>
            <a:ext cx="3848100" cy="185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Младшие дети великокняжеской семьи</a:t>
            </a:r>
            <a:endParaRPr lang="en-US" sz="9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6" y="1677403"/>
            <a:ext cx="2383632" cy="15605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05705" y="657076"/>
            <a:ext cx="551259" cy="217810"/>
          </a:xfrm>
          <a:prstGeom prst="roundRect">
            <a:avLst>
              <a:gd name="adj" fmla="val 63870"/>
            </a:avLst>
          </a:prstGeom>
          <a:solidFill>
            <a:srgbClr val="ECDFE3"/>
          </a:solidFill>
          <a:ln/>
        </p:spPr>
      </p:sp>
      <p:sp>
        <p:nvSpPr>
          <p:cNvPr id="4" name="Text 1"/>
          <p:cNvSpPr/>
          <p:nvPr/>
        </p:nvSpPr>
        <p:spPr>
          <a:xfrm>
            <a:off x="475208" y="691828"/>
            <a:ext cx="869454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ЗАСЛУГИ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05705" y="921246"/>
            <a:ext cx="5052194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Заслуги как правителя</a:t>
            </a:r>
            <a:endParaRPr lang="en-US" sz="3250" dirty="0"/>
          </a:p>
        </p:txBody>
      </p:sp>
      <p:sp>
        <p:nvSpPr>
          <p:cNvPr id="6" name="Shape 3"/>
          <p:cNvSpPr/>
          <p:nvPr/>
        </p:nvSpPr>
        <p:spPr>
          <a:xfrm>
            <a:off x="405705" y="1615827"/>
            <a:ext cx="260821" cy="260821"/>
          </a:xfrm>
          <a:prstGeom prst="roundRect">
            <a:avLst>
              <a:gd name="adj" fmla="val 66672"/>
            </a:avLst>
          </a:prstGeom>
          <a:solidFill>
            <a:srgbClr val="ECDFE3"/>
          </a:solidFill>
          <a:ln/>
        </p:spPr>
      </p:sp>
      <p:sp>
        <p:nvSpPr>
          <p:cNvPr id="7" name="Text 4"/>
          <p:cNvSpPr/>
          <p:nvPr/>
        </p:nvSpPr>
        <p:spPr>
          <a:xfrm>
            <a:off x="411100" y="1589968"/>
            <a:ext cx="249957" cy="31246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82389" y="1655638"/>
            <a:ext cx="2922166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Победа в феодальной войне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82389" y="1985442"/>
            <a:ext cx="4526905" cy="556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После многолетней борьбы с дядей Василием Косым и двоюродным братом Дмитрием Шемякой Василий II одержал окончательную победу, сохранив единство Московского княжества.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405705" y="2773561"/>
            <a:ext cx="260821" cy="260821"/>
          </a:xfrm>
          <a:prstGeom prst="roundRect">
            <a:avLst>
              <a:gd name="adj" fmla="val 66672"/>
            </a:avLst>
          </a:prstGeom>
          <a:solidFill>
            <a:srgbClr val="ECDFE3"/>
          </a:solidFill>
          <a:ln/>
        </p:spPr>
      </p:sp>
      <p:sp>
        <p:nvSpPr>
          <p:cNvPr id="11" name="Text 8"/>
          <p:cNvSpPr/>
          <p:nvPr/>
        </p:nvSpPr>
        <p:spPr>
          <a:xfrm>
            <a:off x="411100" y="2747702"/>
            <a:ext cx="249957" cy="31246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82389" y="2813372"/>
            <a:ext cx="2969791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Автокефалия Русской церкви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82389" y="3143176"/>
            <a:ext cx="4526905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 </a:t>
            </a:r>
            <a:r>
              <a:rPr lang="en-US" sz="9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1448 году</a:t>
            </a: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Русская церковь провозгласила независимость от Константинополя — важнейший шаг к духовному суверенитету.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405705" y="3745855"/>
            <a:ext cx="260821" cy="260821"/>
          </a:xfrm>
          <a:prstGeom prst="roundRect">
            <a:avLst>
              <a:gd name="adj" fmla="val 66672"/>
            </a:avLst>
          </a:prstGeom>
          <a:solidFill>
            <a:srgbClr val="ECDFE3"/>
          </a:solidFill>
          <a:ln/>
        </p:spPr>
      </p:sp>
      <p:sp>
        <p:nvSpPr>
          <p:cNvPr id="15" name="Text 12"/>
          <p:cNvSpPr/>
          <p:nvPr/>
        </p:nvSpPr>
        <p:spPr>
          <a:xfrm>
            <a:off x="411100" y="3719996"/>
            <a:ext cx="249957" cy="31246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782389" y="3785667"/>
            <a:ext cx="2748930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Титул «Государь всея Руси»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782389" y="4115470"/>
            <a:ext cx="4526905" cy="370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Василий II первым начал использовать этот титул, заложив идеологическую основу единого русского государства.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4289" y="295052"/>
            <a:ext cx="831205" cy="153367"/>
          </a:xfrm>
          <a:prstGeom prst="roundRect">
            <a:avLst>
              <a:gd name="adj" fmla="val 69448"/>
            </a:avLst>
          </a:prstGeom>
          <a:solidFill>
            <a:srgbClr val="ECDFE3"/>
          </a:solidFill>
          <a:ln/>
        </p:spPr>
      </p:sp>
      <p:sp>
        <p:nvSpPr>
          <p:cNvPr id="3" name="Text 1"/>
          <p:cNvSpPr/>
          <p:nvPr/>
        </p:nvSpPr>
        <p:spPr>
          <a:xfrm>
            <a:off x="797496" y="321618"/>
            <a:ext cx="1181993" cy="100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5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ПЛЮСЫ ПРАВЛЕНИЯ</a:t>
            </a:r>
            <a:endParaRPr lang="en-US" sz="550" dirty="0"/>
          </a:p>
        </p:txBody>
      </p:sp>
      <p:sp>
        <p:nvSpPr>
          <p:cNvPr id="4" name="Text 2"/>
          <p:cNvSpPr/>
          <p:nvPr/>
        </p:nvSpPr>
        <p:spPr>
          <a:xfrm>
            <a:off x="744289" y="475580"/>
            <a:ext cx="3646959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Достижения эпохи</a:t>
            </a:r>
            <a:endParaRPr lang="en-US" sz="2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89" y="1052587"/>
            <a:ext cx="3719438" cy="37194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685035" y="2531343"/>
            <a:ext cx="2588419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Что это означало для Руси?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4685035" y="2798564"/>
            <a:ext cx="3719438" cy="5015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6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Несмотря на личные трагедии, Василий II последовательно укреплял московскую государственность. Ликвидация удельных княжеств и победа над соперниками создали прочный фундамент, на котором его сын Иван III возведёт единое Русское государство.</a:t>
            </a:r>
            <a:endParaRPr lang="en-US" sz="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05705" y="1291530"/>
            <a:ext cx="1145828" cy="227335"/>
          </a:xfrm>
          <a:prstGeom prst="roundRect">
            <a:avLst>
              <a:gd name="adj" fmla="val 61194"/>
            </a:avLst>
          </a:prstGeom>
          <a:noFill/>
          <a:ln w="4763">
            <a:solidFill>
              <a:srgbClr val="C7A2AC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79971" y="1331044"/>
            <a:ext cx="1454497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C7A2A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МИНУСЫ ПРАВЛЕНИЯ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405705" y="1565225"/>
            <a:ext cx="4623420" cy="520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Тени правления</a:t>
            </a:r>
            <a:endParaRPr lang="en-US" sz="3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1418" y="2259806"/>
            <a:ext cx="2714551" cy="15921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78718" y="2389956"/>
            <a:ext cx="2397100" cy="5206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Жестокость как инструмент власти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78718" y="2980060"/>
            <a:ext cx="2397100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Ослепление Василия Косого стало символом безжалостной борьбы за престол — метод, унаследованный от эпохи междоусобиц.</a:t>
            </a:r>
            <a:endParaRPr lang="en-US" sz="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07544" y="2259806"/>
            <a:ext cx="2714551" cy="15921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394844" y="238995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Плен и унижение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3394844" y="2719760"/>
            <a:ext cx="2397100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Попадание в плен сначала к ордынцам, а затем к Шемяке серьёзно подорвало авторитет великокняжеской власти в глазах союзников и врагов.</a:t>
            </a:r>
            <a:endParaRPr lang="en-US" sz="9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23670" y="2259806"/>
            <a:ext cx="2714551" cy="159216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210970" y="2389956"/>
            <a:ext cx="2083073" cy="26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Страдания народа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6210970" y="2719760"/>
            <a:ext cx="2397100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1430–1440-е годы стали временем голода, эпидемий и пожаров — цена затяжной феодальной войны легла тяжким бременем на простых людей.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520</Words>
  <Application>Microsoft Office PowerPoint</Application>
  <PresentationFormat>Экран (16:9)</PresentationFormat>
  <Paragraphs>81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Baskervville</vt:lpstr>
      <vt:lpstr>Arial</vt:lpstr>
      <vt:lpstr>Poppins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123</dc:creator>
  <cp:lastModifiedBy>123</cp:lastModifiedBy>
  <cp:revision>4</cp:revision>
  <dcterms:created xsi:type="dcterms:W3CDTF">2026-06-04T11:41:51Z</dcterms:created>
  <dcterms:modified xsi:type="dcterms:W3CDTF">2026-06-04T11:54:48Z</dcterms:modified>
</cp:coreProperties>
</file>